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5"/>
  </p:notesMasterIdLst>
  <p:sldIdLst>
    <p:sldId id="256" r:id="rId2"/>
    <p:sldId id="300" r:id="rId3"/>
    <p:sldId id="257" r:id="rId4"/>
    <p:sldId id="258" r:id="rId5"/>
    <p:sldId id="263" r:id="rId6"/>
    <p:sldId id="299" r:id="rId7"/>
    <p:sldId id="261" r:id="rId8"/>
    <p:sldId id="264" r:id="rId9"/>
    <p:sldId id="262" r:id="rId10"/>
    <p:sldId id="302" r:id="rId11"/>
    <p:sldId id="303" r:id="rId12"/>
    <p:sldId id="259" r:id="rId13"/>
    <p:sldId id="270" r:id="rId14"/>
    <p:sldId id="304" r:id="rId15"/>
    <p:sldId id="305" r:id="rId16"/>
    <p:sldId id="306" r:id="rId17"/>
    <p:sldId id="266" r:id="rId18"/>
    <p:sldId id="307" r:id="rId19"/>
    <p:sldId id="308" r:id="rId20"/>
    <p:sldId id="309" r:id="rId21"/>
    <p:sldId id="310" r:id="rId22"/>
    <p:sldId id="311" r:id="rId23"/>
    <p:sldId id="280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 Condensed Light" panose="020B0604020202020204" charset="0"/>
      <p:regular r:id="rId30"/>
      <p:bold r:id="rId31"/>
      <p:italic r:id="rId32"/>
      <p:boldItalic r:id="rId33"/>
    </p:embeddedFont>
    <p:embeddedFont>
      <p:font typeface="Squada One" panose="020B0604020202020204" charset="0"/>
      <p:regular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Righteous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7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922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209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57095241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57095241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57095241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57095241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57095241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57095241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653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57095241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57095241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187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43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639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57095241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57095241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571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57095241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5709524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1254"/>
          <a:stretch/>
        </p:blipFill>
        <p:spPr>
          <a:xfrm>
            <a:off x="75" y="0"/>
            <a:ext cx="9144000" cy="50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 flipH="1">
            <a:off x="6925725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100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 rot="10800000">
            <a:off x="6925725" y="3063401"/>
            <a:ext cx="2218277" cy="20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100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0800000">
            <a:off x="5457877" y="1699550"/>
            <a:ext cx="3683323" cy="3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>
            <a:off x="102" y="0"/>
            <a:ext cx="3683323" cy="3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0800000">
            <a:off x="5457877" y="1699550"/>
            <a:ext cx="3683323" cy="3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100" y="1"/>
            <a:ext cx="2218277" cy="20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0800000" flipH="1">
            <a:off x="102" y="1699550"/>
            <a:ext cx="3683323" cy="3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flipH="1">
            <a:off x="5457877" y="0"/>
            <a:ext cx="3683323" cy="3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7" name="Google Shape;87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>
            <a:spLocks noGrp="1"/>
          </p:cNvSpPr>
          <p:nvPr>
            <p:ph type="ctrTitle"/>
          </p:nvPr>
        </p:nvSpPr>
        <p:spPr>
          <a:xfrm flipH="1">
            <a:off x="503635" y="2350294"/>
            <a:ext cx="8136729" cy="1662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Smart Parking </a:t>
            </a:r>
            <a:br>
              <a:rPr lang="en-US" sz="4800" dirty="0"/>
            </a:br>
            <a:r>
              <a:rPr lang="en-US" sz="4800" dirty="0"/>
              <a:t>for Disabled Parking Improvement </a:t>
            </a:r>
            <a:endParaRPr sz="4800" dirty="0"/>
          </a:p>
        </p:txBody>
      </p:sp>
      <p:sp>
        <p:nvSpPr>
          <p:cNvPr id="305" name="Google Shape;305;p45"/>
          <p:cNvSpPr txBox="1">
            <a:spLocks noGrp="1"/>
          </p:cNvSpPr>
          <p:nvPr>
            <p:ph type="subTitle" idx="1"/>
          </p:nvPr>
        </p:nvSpPr>
        <p:spPr>
          <a:xfrm flipH="1">
            <a:off x="2570078" y="3943122"/>
            <a:ext cx="4003842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Cải</a:t>
            </a:r>
            <a:r>
              <a:rPr lang="vi-VN" dirty="0"/>
              <a:t> </a:t>
            </a:r>
            <a:r>
              <a:rPr lang="vi-VN" dirty="0" err="1"/>
              <a:t>tiến</a:t>
            </a:r>
            <a:r>
              <a:rPr lang="vi-VN" dirty="0"/>
              <a:t> </a:t>
            </a:r>
            <a:r>
              <a:rPr lang="vi-VN" dirty="0" err="1"/>
              <a:t>Bãi</a:t>
            </a:r>
            <a:r>
              <a:rPr lang="vi-VN" dirty="0"/>
              <a:t> </a:t>
            </a:r>
            <a:r>
              <a:rPr lang="vi-VN" dirty="0" err="1"/>
              <a:t>đậu</a:t>
            </a:r>
            <a:r>
              <a:rPr lang="vi-VN" dirty="0"/>
              <a:t> xe Thông minh cho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khuyết</a:t>
            </a:r>
            <a:r>
              <a:rPr lang="vi-VN" dirty="0"/>
              <a:t> </a:t>
            </a:r>
            <a:r>
              <a:rPr lang="vi-VN" dirty="0" err="1"/>
              <a:t>tật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RFID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cơ </a:t>
            </a:r>
            <a:r>
              <a:rPr lang="vi-VN" dirty="0" err="1"/>
              <a:t>sở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>
            <a:spLocks noChangeAspect="1"/>
          </p:cNvSpPr>
          <p:nvPr/>
        </p:nvSpPr>
        <p:spPr>
          <a:xfrm rot="5400000">
            <a:off x="-514346" y="-326037"/>
            <a:ext cx="5567587" cy="3999892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51"/>
          <p:cNvSpPr>
            <a:spLocks noChangeAspect="1"/>
          </p:cNvSpPr>
          <p:nvPr/>
        </p:nvSpPr>
        <p:spPr>
          <a:xfrm rot="5400000">
            <a:off x="3810794" y="1922915"/>
            <a:ext cx="5507002" cy="4206252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ctrTitle"/>
          </p:nvPr>
        </p:nvSpPr>
        <p:spPr>
          <a:xfrm flipH="1">
            <a:off x="4724647" y="301377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RFID</a:t>
            </a:r>
            <a:endParaRPr dirty="0"/>
          </a:p>
        </p:txBody>
      </p:sp>
      <p:sp>
        <p:nvSpPr>
          <p:cNvPr id="380" name="Google Shape;380;p51"/>
          <p:cNvSpPr txBox="1">
            <a:spLocks noGrp="1"/>
          </p:cNvSpPr>
          <p:nvPr>
            <p:ph type="subTitle" idx="2"/>
          </p:nvPr>
        </p:nvSpPr>
        <p:spPr>
          <a:xfrm>
            <a:off x="4550596" y="2255520"/>
            <a:ext cx="3936678" cy="219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Công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nghệ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này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phương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pháp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truyền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thông tin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thẻ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RFID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đến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đầu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đọc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RFID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bằng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sóng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radio</a:t>
            </a:r>
            <a:endParaRPr lang="vi-VN" sz="2000" dirty="0"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2 nguyên nhân mà tác giả chọn công nghệ xác thực này: </a:t>
            </a:r>
            <a:r>
              <a:rPr lang="en-US" sz="20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vi-VN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thẻ từ RFID </a:t>
            </a:r>
            <a:r>
              <a:rPr lang="vi-VN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rẻ</a:t>
            </a:r>
            <a:r>
              <a:rPr lang="en-US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nó 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dễ dàng triển khai trên vật thể và thiết lập hệ thống</a:t>
            </a:r>
            <a:endParaRPr lang="vi-VN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030" name="Picture 6" descr="Rf#icon - Rfid Card Reader Icon - Free Transparent PNG Clipart Images  Download">
            <a:extLst>
              <a:ext uri="{FF2B5EF4-FFF2-40B4-BE49-F238E27FC236}">
                <a16:creationId xmlns:a16="http://schemas.microsoft.com/office/drawing/2014/main" id="{C52ADF04-5E69-4E66-A846-83D6CDBF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2" b="91176" l="10000" r="90000">
                        <a14:foregroundMark x1="30000" y1="91176" x2="30000" y2="91176"/>
                        <a14:foregroundMark x1="46429" y1="68166" x2="46429" y2="68166"/>
                        <a14:foregroundMark x1="51310" y1="65917" x2="51310" y2="65917"/>
                        <a14:foregroundMark x1="40357" y1="65225" x2="40357" y2="65225"/>
                        <a14:foregroundMark x1="35595" y1="66263" x2="35595" y2="66263"/>
                        <a14:foregroundMark x1="54405" y1="43772" x2="54405" y2="43772"/>
                        <a14:foregroundMark x1="59048" y1="35467" x2="59048" y2="35467"/>
                        <a14:foregroundMark x1="68214" y1="29239" x2="68214" y2="29239"/>
                        <a14:foregroundMark x1="72381" y1="25606" x2="72381" y2="25606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6" y="1018467"/>
            <a:ext cx="3396506" cy="233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78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ctrTitle"/>
          </p:nvPr>
        </p:nvSpPr>
        <p:spPr>
          <a:xfrm flipH="1">
            <a:off x="520436" y="15688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PROCESSING TECHNOLOGY</a:t>
            </a:r>
            <a:endParaRPr dirty="0"/>
          </a:p>
        </p:txBody>
      </p:sp>
      <p:sp>
        <p:nvSpPr>
          <p:cNvPr id="469" name="Google Shape;469;p55"/>
          <p:cNvSpPr>
            <a:spLocks noChangeAspect="1"/>
          </p:cNvSpPr>
          <p:nvPr/>
        </p:nvSpPr>
        <p:spPr>
          <a:xfrm rot="5400000">
            <a:off x="2868388" y="1041003"/>
            <a:ext cx="3407221" cy="306149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B08415-BCB5-4075-97CE-B3CF3753D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85" b="94180" l="10000" r="90000">
                        <a14:foregroundMark x1="43333" y1="14815" x2="43333" y2="14815"/>
                        <a14:foregroundMark x1="63000" y1="11905" x2="63000" y2="11905"/>
                        <a14:foregroundMark x1="64000" y1="7540" x2="64000" y2="7540"/>
                        <a14:foregroundMark x1="66667" y1="8730" x2="66667" y2="8730"/>
                        <a14:foregroundMark x1="49667" y1="34392" x2="49667" y2="34392"/>
                        <a14:foregroundMark x1="32333" y1="36772" x2="32333" y2="36772"/>
                        <a14:foregroundMark x1="40333" y1="48677" x2="40333" y2="48677"/>
                        <a14:foregroundMark x1="34778" y1="37169" x2="34778" y2="37169"/>
                        <a14:foregroundMark x1="26889" y1="54762" x2="26889" y2="54762"/>
                        <a14:foregroundMark x1="26222" y1="54101" x2="26000" y2="61376"/>
                        <a14:foregroundMark x1="32222" y1="71825" x2="34556" y2="78968"/>
                        <a14:foregroundMark x1="47000" y1="71296" x2="57111" y2="71693"/>
                        <a14:foregroundMark x1="61222" y1="49868" x2="65444" y2="61508"/>
                        <a14:foregroundMark x1="66556" y1="34921" x2="68889" y2="41799"/>
                        <a14:foregroundMark x1="76778" y1="56481" x2="75222" y2="62963"/>
                        <a14:foregroundMark x1="70889" y1="75265" x2="65333" y2="83730"/>
                        <a14:foregroundMark x1="49444" y1="87434" x2="54667" y2="87698"/>
                        <a14:foregroundMark x1="50222" y1="93386" x2="50222" y2="93386"/>
                        <a14:foregroundMark x1="49889" y1="94444" x2="49889" y2="94444"/>
                        <a14:foregroundMark x1="59778" y1="32937" x2="59778" y2="32937"/>
                        <a14:foregroundMark x1="34333" y1="7011" x2="34333" y2="7011"/>
                        <a14:foregroundMark x1="63556" y1="6481" x2="63556" y2="6481"/>
                        <a14:foregroundMark x1="66889" y1="6085" x2="66889" y2="6085"/>
                        <a14:backgroundMark x1="32556" y1="13095" x2="32556" y2="13095"/>
                        <a14:backgroundMark x1="68778" y1="12698" x2="68778" y2="12698"/>
                        <a14:backgroundMark x1="31556" y1="12302" x2="31556" y2="12302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51" y="1285874"/>
            <a:ext cx="30614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386;p52">
            <a:extLst>
              <a:ext uri="{FF2B5EF4-FFF2-40B4-BE49-F238E27FC236}">
                <a16:creationId xmlns:a16="http://schemas.microsoft.com/office/drawing/2014/main" id="{C0CD7453-001B-4AA9-8CB9-0FED7437943C}"/>
              </a:ext>
            </a:extLst>
          </p:cNvPr>
          <p:cNvSpPr txBox="1">
            <a:spLocks/>
          </p:cNvSpPr>
          <p:nvPr/>
        </p:nvSpPr>
        <p:spPr>
          <a:xfrm>
            <a:off x="520436" y="1885649"/>
            <a:ext cx="2415645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phận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xử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yếu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IOT,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phận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thập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tích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	</a:t>
            </a:r>
            <a:endParaRPr lang="en-US" sz="12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340E7D-BD60-4552-82FA-BA3281D9DACD}"/>
              </a:ext>
            </a:extLst>
          </p:cNvPr>
          <p:cNvSpPr txBox="1"/>
          <p:nvPr/>
        </p:nvSpPr>
        <p:spPr>
          <a:xfrm>
            <a:off x="6245171" y="1347247"/>
            <a:ext cx="2221575" cy="244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ô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dưới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đây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Raspberry pi3 B+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khiển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chính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rất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phù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vì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kích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thước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nhỏ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chi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phí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thấp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hơn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nữa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rất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chạy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mềm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mở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30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ctrTitle"/>
          </p:nvPr>
        </p:nvSpPr>
        <p:spPr>
          <a:xfrm flipH="1">
            <a:off x="2531173" y="2060420"/>
            <a:ext cx="2667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334" name="Google Shape;334;p48"/>
          <p:cNvSpPr txBox="1">
            <a:spLocks noGrp="1"/>
          </p:cNvSpPr>
          <p:nvPr>
            <p:ph type="subTitle" idx="1"/>
          </p:nvPr>
        </p:nvSpPr>
        <p:spPr>
          <a:xfrm>
            <a:off x="1933451" y="2730920"/>
            <a:ext cx="3989915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KIẾN TRÚC HỆ THỐNG</a:t>
            </a:r>
            <a:endParaRPr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/>
          <p:nvPr/>
        </p:nvSpPr>
        <p:spPr>
          <a:xfrm>
            <a:off x="5204049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pic>
        <p:nvPicPr>
          <p:cNvPr id="35" name="Picture 34" descr="Ultrasonic sonar sensor HC-SR04">
            <a:extLst>
              <a:ext uri="{FF2B5EF4-FFF2-40B4-BE49-F238E27FC236}">
                <a16:creationId xmlns:a16="http://schemas.microsoft.com/office/drawing/2014/main" id="{29575CCA-25B9-408F-B30E-240E6F4F44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9260" r="5949" b="3006"/>
          <a:stretch/>
        </p:blipFill>
        <p:spPr bwMode="auto">
          <a:xfrm>
            <a:off x="4878252" y="1371436"/>
            <a:ext cx="2381520" cy="24006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Google Shape;560;p59">
            <a:extLst>
              <a:ext uri="{FF2B5EF4-FFF2-40B4-BE49-F238E27FC236}">
                <a16:creationId xmlns:a16="http://schemas.microsoft.com/office/drawing/2014/main" id="{B36BA03B-C0BA-42FB-ACF3-AA14E6E14994}"/>
              </a:ext>
            </a:extLst>
          </p:cNvPr>
          <p:cNvSpPr/>
          <p:nvPr/>
        </p:nvSpPr>
        <p:spPr>
          <a:xfrm>
            <a:off x="1693068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F3AC747-68EF-4607-9820-B65156AEC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85" b="94180" l="10000" r="90000">
                        <a14:foregroundMark x1="43333" y1="14815" x2="43333" y2="14815"/>
                        <a14:foregroundMark x1="63000" y1="11905" x2="63000" y2="11905"/>
                        <a14:foregroundMark x1="64000" y1="7540" x2="64000" y2="7540"/>
                        <a14:foregroundMark x1="66667" y1="8730" x2="66667" y2="8730"/>
                        <a14:foregroundMark x1="49667" y1="34392" x2="49667" y2="34392"/>
                        <a14:foregroundMark x1="32333" y1="36772" x2="32333" y2="36772"/>
                        <a14:foregroundMark x1="40333" y1="48677" x2="40333" y2="48677"/>
                        <a14:foregroundMark x1="34778" y1="37169" x2="34778" y2="37169"/>
                        <a14:foregroundMark x1="26889" y1="54762" x2="26889" y2="54762"/>
                        <a14:foregroundMark x1="26222" y1="54101" x2="26000" y2="61376"/>
                        <a14:foregroundMark x1="32222" y1="71825" x2="34556" y2="78968"/>
                        <a14:foregroundMark x1="47000" y1="71296" x2="57111" y2="71693"/>
                        <a14:foregroundMark x1="61222" y1="49868" x2="65444" y2="61508"/>
                        <a14:foregroundMark x1="66556" y1="34921" x2="68889" y2="41799"/>
                        <a14:foregroundMark x1="76778" y1="56481" x2="75222" y2="62963"/>
                        <a14:foregroundMark x1="70889" y1="75265" x2="65333" y2="83730"/>
                        <a14:foregroundMark x1="49444" y1="87434" x2="54667" y2="87698"/>
                        <a14:foregroundMark x1="50222" y1="93386" x2="50222" y2="93386"/>
                        <a14:foregroundMark x1="49889" y1="94444" x2="49889" y2="94444"/>
                        <a14:foregroundMark x1="59778" y1="32937" x2="59778" y2="32937"/>
                        <a14:foregroundMark x1="34333" y1="7011" x2="34333" y2="7011"/>
                        <a14:foregroundMark x1="63556" y1="6481" x2="63556" y2="6481"/>
                        <a14:foregroundMark x1="66889" y1="6085" x2="66889" y2="6085"/>
                        <a14:backgroundMark x1="32556" y1="13095" x2="32556" y2="13095"/>
                        <a14:backgroundMark x1="68778" y1="12698" x2="68778" y2="12698"/>
                        <a14:backgroundMark x1="31556" y1="12302" x2="31556" y2="12302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1" r="4931"/>
          <a:stretch/>
        </p:blipFill>
        <p:spPr bwMode="auto">
          <a:xfrm>
            <a:off x="1307305" y="1351314"/>
            <a:ext cx="2471020" cy="2400628"/>
          </a:xfrm>
          <a:prstGeom prst="rect">
            <a:avLst/>
          </a:prstGeom>
          <a:solidFill>
            <a:schemeClr val="dk2"/>
          </a:solidFill>
          <a:effectLst>
            <a:outerShdw blurRad="50800" dist="50800" dir="2700000" algn="ctr" rotWithShape="0">
              <a:srgbClr val="000000">
                <a:alpha val="43000"/>
              </a:srgbClr>
            </a:outerShdw>
          </a:effectLst>
        </p:spPr>
      </p:pic>
      <p:sp>
        <p:nvSpPr>
          <p:cNvPr id="37" name="Google Shape;456;p54">
            <a:extLst>
              <a:ext uri="{FF2B5EF4-FFF2-40B4-BE49-F238E27FC236}">
                <a16:creationId xmlns:a16="http://schemas.microsoft.com/office/drawing/2014/main" id="{22264842-3F14-4B13-B662-4CE02CA57266}"/>
              </a:ext>
            </a:extLst>
          </p:cNvPr>
          <p:cNvSpPr txBox="1">
            <a:spLocks/>
          </p:cNvSpPr>
          <p:nvPr/>
        </p:nvSpPr>
        <p:spPr>
          <a:xfrm flipH="1">
            <a:off x="374550" y="3899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PHẦN CỨNG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/>
          <p:nvPr/>
        </p:nvSpPr>
        <p:spPr>
          <a:xfrm>
            <a:off x="5204049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6" name="Google Shape;560;p59">
            <a:extLst>
              <a:ext uri="{FF2B5EF4-FFF2-40B4-BE49-F238E27FC236}">
                <a16:creationId xmlns:a16="http://schemas.microsoft.com/office/drawing/2014/main" id="{B36BA03B-C0BA-42FB-ACF3-AA14E6E14994}"/>
              </a:ext>
            </a:extLst>
          </p:cNvPr>
          <p:cNvSpPr/>
          <p:nvPr/>
        </p:nvSpPr>
        <p:spPr>
          <a:xfrm>
            <a:off x="1693068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7" name="Google Shape;456;p54">
            <a:extLst>
              <a:ext uri="{FF2B5EF4-FFF2-40B4-BE49-F238E27FC236}">
                <a16:creationId xmlns:a16="http://schemas.microsoft.com/office/drawing/2014/main" id="{22264842-3F14-4B13-B662-4CE02CA57266}"/>
              </a:ext>
            </a:extLst>
          </p:cNvPr>
          <p:cNvSpPr txBox="1">
            <a:spLocks/>
          </p:cNvSpPr>
          <p:nvPr/>
        </p:nvSpPr>
        <p:spPr>
          <a:xfrm flipH="1">
            <a:off x="374550" y="3899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PHẦN CỨNG</a:t>
            </a:r>
          </a:p>
        </p:txBody>
      </p:sp>
      <p:pic>
        <p:nvPicPr>
          <p:cNvPr id="7" name="Picture 6" descr="Set 10 mô đun đèn giao thông tín hiệu giao thông gắn đèn LED dùng để trang  trí | Shopee Việt Nam">
            <a:extLst>
              <a:ext uri="{FF2B5EF4-FFF2-40B4-BE49-F238E27FC236}">
                <a16:creationId xmlns:a16="http://schemas.microsoft.com/office/drawing/2014/main" id="{DF00657D-01F5-4DF5-A7D9-44221E332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25" y="1299640"/>
            <a:ext cx="2519076" cy="254421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Đồ đọc thẻ RFID NFC 13.56Mhz USB – Hshop.vn">
            <a:extLst>
              <a:ext uri="{FF2B5EF4-FFF2-40B4-BE49-F238E27FC236}">
                <a16:creationId xmlns:a16="http://schemas.microsoft.com/office/drawing/2014/main" id="{31A9AABC-4AE9-4669-8EEF-4EAF3D03B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52" y="1322747"/>
            <a:ext cx="2498005" cy="24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82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/>
          <p:nvPr/>
        </p:nvSpPr>
        <p:spPr>
          <a:xfrm>
            <a:off x="5204049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6" name="Google Shape;560;p59">
            <a:extLst>
              <a:ext uri="{FF2B5EF4-FFF2-40B4-BE49-F238E27FC236}">
                <a16:creationId xmlns:a16="http://schemas.microsoft.com/office/drawing/2014/main" id="{B36BA03B-C0BA-42FB-ACF3-AA14E6E14994}"/>
              </a:ext>
            </a:extLst>
          </p:cNvPr>
          <p:cNvSpPr/>
          <p:nvPr/>
        </p:nvSpPr>
        <p:spPr>
          <a:xfrm>
            <a:off x="1693068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7" name="Google Shape;456;p54">
            <a:extLst>
              <a:ext uri="{FF2B5EF4-FFF2-40B4-BE49-F238E27FC236}">
                <a16:creationId xmlns:a16="http://schemas.microsoft.com/office/drawing/2014/main" id="{22264842-3F14-4B13-B662-4CE02CA57266}"/>
              </a:ext>
            </a:extLst>
          </p:cNvPr>
          <p:cNvSpPr txBox="1">
            <a:spLocks/>
          </p:cNvSpPr>
          <p:nvPr/>
        </p:nvSpPr>
        <p:spPr>
          <a:xfrm flipH="1">
            <a:off x="374550" y="3899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PHẦN CỨNG</a:t>
            </a:r>
          </a:p>
        </p:txBody>
      </p:sp>
      <p:pic>
        <p:nvPicPr>
          <p:cNvPr id="8194" name="Picture 2" descr="Tấm pin năng lượng mặt trời mini 1.5V 0.65w 300mA đồ chơi tự lắp ráp |  Shopee Việt Nam">
            <a:extLst>
              <a:ext uri="{FF2B5EF4-FFF2-40B4-BE49-F238E27FC236}">
                <a16:creationId xmlns:a16="http://schemas.microsoft.com/office/drawing/2014/main" id="{E3150853-29F5-4AF1-9E09-7DA52988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4" y="1322747"/>
            <a:ext cx="2381519" cy="249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ạc pin 2 cỡ 18650 Battery Charger – Hshop.vn">
            <a:extLst>
              <a:ext uri="{FF2B5EF4-FFF2-40B4-BE49-F238E27FC236}">
                <a16:creationId xmlns:a16="http://schemas.microsoft.com/office/drawing/2014/main" id="{2F0C6169-406C-4A0D-AE13-78DC8AD9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05" y="1322747"/>
            <a:ext cx="2381519" cy="249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761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1D6DD-78B3-4496-8C0E-E6DEBDEF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46" y="182247"/>
            <a:ext cx="6415514" cy="47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8;p55">
            <a:extLst>
              <a:ext uri="{FF2B5EF4-FFF2-40B4-BE49-F238E27FC236}">
                <a16:creationId xmlns:a16="http://schemas.microsoft.com/office/drawing/2014/main" id="{EA4E6ED2-41DB-40F7-AB1F-F9D800A31C25}"/>
              </a:ext>
            </a:extLst>
          </p:cNvPr>
          <p:cNvSpPr>
            <a:spLocks noChangeAspect="1"/>
          </p:cNvSpPr>
          <p:nvPr/>
        </p:nvSpPr>
        <p:spPr>
          <a:xfrm rot="5400000">
            <a:off x="1299393" y="1137203"/>
            <a:ext cx="2146511" cy="190999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55"/>
          <p:cNvSpPr>
            <a:spLocks noChangeAspect="1"/>
          </p:cNvSpPr>
          <p:nvPr/>
        </p:nvSpPr>
        <p:spPr>
          <a:xfrm rot="5400000">
            <a:off x="257745" y="2958085"/>
            <a:ext cx="2146511" cy="190999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70" name="Google Shape;470;p55"/>
          <p:cNvSpPr>
            <a:spLocks noChangeAspect="1"/>
          </p:cNvSpPr>
          <p:nvPr/>
        </p:nvSpPr>
        <p:spPr>
          <a:xfrm rot="5400000">
            <a:off x="4388237" y="230577"/>
            <a:ext cx="3617930" cy="549354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5"/>
          <p:cNvSpPr txBox="1"/>
          <p:nvPr/>
        </p:nvSpPr>
        <p:spPr>
          <a:xfrm>
            <a:off x="1595799" y="1472164"/>
            <a:ext cx="1553700" cy="127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Database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ơi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giả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trữ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endParaRPr sz="12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475" name="Google Shape;475;p55"/>
          <p:cNvSpPr txBox="1"/>
          <p:nvPr/>
        </p:nvSpPr>
        <p:spPr>
          <a:xfrm>
            <a:off x="3533414" y="1740514"/>
            <a:ext cx="5327576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bãi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đỗ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tín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trả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sóng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siêu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âm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đèn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led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kích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đâu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RFID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khởi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thẻ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gắn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gửi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Pi3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nơi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mà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Sau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so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sanh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khớp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nhau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đèn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led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sang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đỏ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gửi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văn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phòng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vệ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xanh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lá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phạm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vi 50cm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vật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led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đỏ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endParaRPr sz="16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2212DE-9C81-40D2-BD86-5F84F3637840}"/>
              </a:ext>
            </a:extLst>
          </p:cNvPr>
          <p:cNvSpPr txBox="1"/>
          <p:nvPr/>
        </p:nvSpPr>
        <p:spPr>
          <a:xfrm>
            <a:off x="688062" y="3589918"/>
            <a:ext cx="1285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ộ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</a:t>
            </a:r>
            <a:endParaRPr lang="en-US" sz="18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" name="Google Shape;456;p54">
            <a:extLst>
              <a:ext uri="{FF2B5EF4-FFF2-40B4-BE49-F238E27FC236}">
                <a16:creationId xmlns:a16="http://schemas.microsoft.com/office/drawing/2014/main" id="{A622E698-97CB-4D8D-A1CB-B45EF00B40F6}"/>
              </a:ext>
            </a:extLst>
          </p:cNvPr>
          <p:cNvSpPr txBox="1">
            <a:spLocks/>
          </p:cNvSpPr>
          <p:nvPr/>
        </p:nvSpPr>
        <p:spPr>
          <a:xfrm flipH="1">
            <a:off x="374550" y="3899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" panose="020F0502020204030204" pitchFamily="34" charset="0"/>
              </a:rPr>
              <a:t>PHẦN MỀN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7EFC1D2-06BA-4740-A378-D30D62C79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175" y="2809300"/>
            <a:ext cx="5139106" cy="1748100"/>
          </a:xfrm>
        </p:spPr>
        <p:txBody>
          <a:bodyPr/>
          <a:lstStyle/>
          <a:p>
            <a:r>
              <a:rPr lang="en-US" sz="4000" dirty="0"/>
              <a:t>MÔ HÌNH HOẠT ĐỘNG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ADE0F-F89A-471D-A508-6156B9BEA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518339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88E35F8E-6843-4F38-B1FF-4A304728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3" y="267028"/>
            <a:ext cx="2036135" cy="460944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727640-C0CE-4D7F-8A5B-AC3D0B2E7E7E}"/>
              </a:ext>
            </a:extLst>
          </p:cNvPr>
          <p:cNvCxnSpPr/>
          <p:nvPr/>
        </p:nvCxnSpPr>
        <p:spPr>
          <a:xfrm>
            <a:off x="2828925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polygon&#10;&#10;Description automatically generated">
            <a:extLst>
              <a:ext uri="{FF2B5EF4-FFF2-40B4-BE49-F238E27FC236}">
                <a16:creationId xmlns:a16="http://schemas.microsoft.com/office/drawing/2014/main" id="{F42E5D8C-5585-46BC-999D-9736D97D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00" y="93481"/>
            <a:ext cx="4400243" cy="92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75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9"/>
          <p:cNvSpPr/>
          <p:nvPr/>
        </p:nvSpPr>
        <p:spPr>
          <a:xfrm rot="5400000">
            <a:off x="3566117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9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9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297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Nhóm 1</a:t>
            </a:r>
            <a:endParaRPr dirty="0"/>
          </a:p>
        </p:txBody>
      </p:sp>
      <p:sp>
        <p:nvSpPr>
          <p:cNvPr id="347" name="Google Shape;347;p49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17520860</a:t>
            </a:r>
            <a:endParaRPr dirty="0"/>
          </a:p>
        </p:txBody>
      </p:sp>
      <p:sp>
        <p:nvSpPr>
          <p:cNvPr id="348" name="Google Shape;348;p49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Phạm</a:t>
            </a:r>
            <a:r>
              <a:rPr lang="en-US" sz="1000" dirty="0"/>
              <a:t> Thùy Nhung</a:t>
            </a:r>
            <a:endParaRPr dirty="0"/>
          </a:p>
        </p:txBody>
      </p:sp>
      <p:sp>
        <p:nvSpPr>
          <p:cNvPr id="349" name="Google Shape;349;p49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17520258</a:t>
            </a:r>
            <a:endParaRPr dirty="0"/>
          </a:p>
        </p:txBody>
      </p:sp>
      <p:sp>
        <p:nvSpPr>
          <p:cNvPr id="350" name="Google Shape;350;p49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Vũ</a:t>
            </a:r>
            <a:r>
              <a:rPr lang="en-US" sz="1000" dirty="0"/>
              <a:t> </a:t>
            </a:r>
            <a:r>
              <a:rPr lang="en-US" sz="1000" dirty="0" err="1"/>
              <a:t>Hà</a:t>
            </a:r>
            <a:r>
              <a:rPr lang="en-US" sz="1000" dirty="0"/>
              <a:t> Anh</a:t>
            </a:r>
          </a:p>
        </p:txBody>
      </p:sp>
      <p:sp>
        <p:nvSpPr>
          <p:cNvPr id="351" name="Google Shape;351;p49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18521476</a:t>
            </a:r>
            <a:endParaRPr dirty="0"/>
          </a:p>
        </p:txBody>
      </p:sp>
      <p:sp>
        <p:nvSpPr>
          <p:cNvPr id="352" name="Google Shape;352;p49"/>
          <p:cNvSpPr txBox="1">
            <a:spLocks noGrp="1"/>
          </p:cNvSpPr>
          <p:nvPr>
            <p:ph type="subTitle" idx="6"/>
          </p:nvPr>
        </p:nvSpPr>
        <p:spPr>
          <a:xfrm>
            <a:off x="3795050" y="4061500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Nguyễn Phương Thùy</a:t>
            </a:r>
            <a:endParaRPr dirty="0"/>
          </a:p>
        </p:txBody>
      </p:sp>
      <p:grpSp>
        <p:nvGrpSpPr>
          <p:cNvPr id="353" name="Google Shape;353;p49"/>
          <p:cNvGrpSpPr/>
          <p:nvPr/>
        </p:nvGrpSpPr>
        <p:grpSpPr>
          <a:xfrm>
            <a:off x="3346080" y="1686777"/>
            <a:ext cx="338842" cy="336332"/>
            <a:chOff x="-56012425" y="1903275"/>
            <a:chExt cx="320600" cy="318225"/>
          </a:xfrm>
        </p:grpSpPr>
        <p:sp>
          <p:nvSpPr>
            <p:cNvPr id="354" name="Google Shape;354;p49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49"/>
          <p:cNvGrpSpPr/>
          <p:nvPr/>
        </p:nvGrpSpPr>
        <p:grpSpPr>
          <a:xfrm>
            <a:off x="4411059" y="3470453"/>
            <a:ext cx="337997" cy="336411"/>
            <a:chOff x="-55620175" y="2686900"/>
            <a:chExt cx="319800" cy="318300"/>
          </a:xfrm>
        </p:grpSpPr>
        <p:sp>
          <p:nvSpPr>
            <p:cNvPr id="357" name="Google Shape;357;p49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9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9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49"/>
          <p:cNvGrpSpPr/>
          <p:nvPr/>
        </p:nvGrpSpPr>
        <p:grpSpPr>
          <a:xfrm>
            <a:off x="5450711" y="1686773"/>
            <a:ext cx="295536" cy="336332"/>
            <a:chOff x="-56774050" y="1904075"/>
            <a:chExt cx="279625" cy="318225"/>
          </a:xfrm>
        </p:grpSpPr>
        <p:sp>
          <p:nvSpPr>
            <p:cNvPr id="362" name="Google Shape;362;p49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1398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88E35F8E-6843-4F38-B1FF-4A304728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33" y="267028"/>
            <a:ext cx="2036135" cy="460944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727640-C0CE-4D7F-8A5B-AC3D0B2E7E7E}"/>
              </a:ext>
            </a:extLst>
          </p:cNvPr>
          <p:cNvCxnSpPr/>
          <p:nvPr/>
        </p:nvCxnSpPr>
        <p:spPr>
          <a:xfrm>
            <a:off x="2828925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polygon&#10;&#10;Description automatically generated">
            <a:extLst>
              <a:ext uri="{FF2B5EF4-FFF2-40B4-BE49-F238E27FC236}">
                <a16:creationId xmlns:a16="http://schemas.microsoft.com/office/drawing/2014/main" id="{F42E5D8C-5585-46BC-999D-9736D97D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786" y="-4192770"/>
            <a:ext cx="4400243" cy="92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9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273B-811C-4104-88DC-7819A3A3BE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2F3ABC-0B1E-42F7-BF59-E41A507B1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482" y="2621576"/>
            <a:ext cx="4125036" cy="651600"/>
          </a:xfrm>
        </p:spPr>
        <p:txBody>
          <a:bodyPr/>
          <a:lstStyle/>
          <a:p>
            <a:r>
              <a:rPr lang="en-US" sz="3600" dirty="0" err="1"/>
              <a:t>Công</a:t>
            </a:r>
            <a:r>
              <a:rPr lang="en-US" sz="3600" dirty="0"/>
              <a:t> </a:t>
            </a:r>
            <a:r>
              <a:rPr lang="en-US" sz="3600" dirty="0" err="1"/>
              <a:t>việc</a:t>
            </a:r>
            <a:r>
              <a:rPr lang="en-US" sz="3600" dirty="0"/>
              <a:t> </a:t>
            </a:r>
            <a:r>
              <a:rPr lang="en-US" sz="3600" dirty="0" err="1"/>
              <a:t>trong</a:t>
            </a:r>
            <a:endParaRPr lang="en-US" sz="3600" dirty="0"/>
          </a:p>
          <a:p>
            <a:r>
              <a:rPr lang="en-US" sz="3600" dirty="0" err="1"/>
              <a:t>tương</a:t>
            </a:r>
            <a:r>
              <a:rPr lang="en-US" sz="3600" dirty="0"/>
              <a:t> </a:t>
            </a:r>
            <a:r>
              <a:rPr lang="en-US" sz="3600" dirty="0" err="1"/>
              <a:t>lai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99941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isability Bay Management | Premier Park Ltd">
            <a:extLst>
              <a:ext uri="{FF2B5EF4-FFF2-40B4-BE49-F238E27FC236}">
                <a16:creationId xmlns:a16="http://schemas.microsoft.com/office/drawing/2014/main" id="{EAA198CE-BC1E-419B-8244-147BE679DF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" y="1300163"/>
            <a:ext cx="4095749" cy="30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B5720BF7-E538-4D5B-A961-C105DFC59B59}"/>
              </a:ext>
            </a:extLst>
          </p:cNvPr>
          <p:cNvSpPr txBox="1">
            <a:spLocks/>
          </p:cNvSpPr>
          <p:nvPr/>
        </p:nvSpPr>
        <p:spPr>
          <a:xfrm>
            <a:off x="509231" y="445725"/>
            <a:ext cx="6155888" cy="651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Công</a:t>
            </a:r>
            <a:r>
              <a:rPr lang="en-US" sz="36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việc</a:t>
            </a:r>
            <a:r>
              <a:rPr lang="en-US" sz="36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trong</a:t>
            </a:r>
            <a:r>
              <a:rPr lang="en-US" sz="36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tương</a:t>
            </a:r>
            <a:r>
              <a:rPr lang="en-US" sz="36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lai</a:t>
            </a:r>
            <a:endParaRPr lang="en-US" sz="36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6F1C5-5A43-41E4-B5A5-DF5A95D88B95}"/>
              </a:ext>
            </a:extLst>
          </p:cNvPr>
          <p:cNvSpPr txBox="1"/>
          <p:nvPr/>
        </p:nvSpPr>
        <p:spPr>
          <a:xfrm>
            <a:off x="4922043" y="1760806"/>
            <a:ext cx="3629026" cy="215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Bãi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đỗ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phố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chung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Camera,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ghi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biển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OCR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dành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khuyết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tật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19838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9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ctrTitle" idx="8"/>
          </p:nvPr>
        </p:nvSpPr>
        <p:spPr>
          <a:xfrm>
            <a:off x="1122278" y="297273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NỘI DUNG</a:t>
            </a:r>
            <a:endParaRPr sz="48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3" name="Google Shape;313;p46"/>
          <p:cNvSpPr txBox="1">
            <a:spLocks noGrp="1"/>
          </p:cNvSpPr>
          <p:nvPr>
            <p:ph type="title" idx="9"/>
          </p:nvPr>
        </p:nvSpPr>
        <p:spPr>
          <a:xfrm>
            <a:off x="1887082" y="16103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316" name="Google Shape;316;p46"/>
          <p:cNvSpPr txBox="1">
            <a:spLocks noGrp="1"/>
          </p:cNvSpPr>
          <p:nvPr>
            <p:ph type="title" idx="13"/>
          </p:nvPr>
        </p:nvSpPr>
        <p:spPr>
          <a:xfrm>
            <a:off x="5503074" y="16103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319" name="Google Shape;319;p46"/>
          <p:cNvSpPr txBox="1">
            <a:spLocks noGrp="1"/>
          </p:cNvSpPr>
          <p:nvPr>
            <p:ph type="title" idx="14"/>
          </p:nvPr>
        </p:nvSpPr>
        <p:spPr>
          <a:xfrm>
            <a:off x="3695078" y="16103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7" name="Google Shape;311;p46">
            <a:extLst>
              <a:ext uri="{FF2B5EF4-FFF2-40B4-BE49-F238E27FC236}">
                <a16:creationId xmlns:a16="http://schemas.microsoft.com/office/drawing/2014/main" id="{F677B740-EEA8-4472-AD4A-B0FD77FFA7CF}"/>
              </a:ext>
            </a:extLst>
          </p:cNvPr>
          <p:cNvSpPr txBox="1">
            <a:spLocks/>
          </p:cNvSpPr>
          <p:nvPr/>
        </p:nvSpPr>
        <p:spPr>
          <a:xfrm>
            <a:off x="3814929" y="2571750"/>
            <a:ext cx="1514098" cy="37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nghiên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cứu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liên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quan</a:t>
            </a: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Google Shape;311;p46">
            <a:extLst>
              <a:ext uri="{FF2B5EF4-FFF2-40B4-BE49-F238E27FC236}">
                <a16:creationId xmlns:a16="http://schemas.microsoft.com/office/drawing/2014/main" id="{79706F79-222E-49BC-9347-0CB6F6E3A637}"/>
              </a:ext>
            </a:extLst>
          </p:cNvPr>
          <p:cNvSpPr txBox="1">
            <a:spLocks/>
          </p:cNvSpPr>
          <p:nvPr/>
        </p:nvSpPr>
        <p:spPr>
          <a:xfrm>
            <a:off x="5590689" y="2661552"/>
            <a:ext cx="1514098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nghệ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áp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endParaRPr lang="en-US" sz="11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" name="Google Shape;313;p46">
            <a:extLst>
              <a:ext uri="{FF2B5EF4-FFF2-40B4-BE49-F238E27FC236}">
                <a16:creationId xmlns:a16="http://schemas.microsoft.com/office/drawing/2014/main" id="{A48DD172-0968-4988-B9BA-D99A1951ACF6}"/>
              </a:ext>
            </a:extLst>
          </p:cNvPr>
          <p:cNvSpPr txBox="1">
            <a:spLocks/>
          </p:cNvSpPr>
          <p:nvPr/>
        </p:nvSpPr>
        <p:spPr>
          <a:xfrm>
            <a:off x="1887082" y="312039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04</a:t>
            </a:r>
          </a:p>
        </p:txBody>
      </p:sp>
      <p:sp>
        <p:nvSpPr>
          <p:cNvPr id="32" name="Google Shape;316;p46">
            <a:extLst>
              <a:ext uri="{FF2B5EF4-FFF2-40B4-BE49-F238E27FC236}">
                <a16:creationId xmlns:a16="http://schemas.microsoft.com/office/drawing/2014/main" id="{1FCF5B7D-A749-4D35-887F-E02EDFF57018}"/>
              </a:ext>
            </a:extLst>
          </p:cNvPr>
          <p:cNvSpPr txBox="1">
            <a:spLocks/>
          </p:cNvSpPr>
          <p:nvPr/>
        </p:nvSpPr>
        <p:spPr>
          <a:xfrm>
            <a:off x="5503074" y="312039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06</a:t>
            </a:r>
          </a:p>
        </p:txBody>
      </p:sp>
      <p:sp>
        <p:nvSpPr>
          <p:cNvPr id="33" name="Google Shape;319;p46">
            <a:extLst>
              <a:ext uri="{FF2B5EF4-FFF2-40B4-BE49-F238E27FC236}">
                <a16:creationId xmlns:a16="http://schemas.microsoft.com/office/drawing/2014/main" id="{24BFF316-12A4-450A-BF93-78FE65804992}"/>
              </a:ext>
            </a:extLst>
          </p:cNvPr>
          <p:cNvSpPr txBox="1">
            <a:spLocks/>
          </p:cNvSpPr>
          <p:nvPr/>
        </p:nvSpPr>
        <p:spPr>
          <a:xfrm>
            <a:off x="3695078" y="312039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05</a:t>
            </a:r>
          </a:p>
        </p:txBody>
      </p:sp>
      <p:sp>
        <p:nvSpPr>
          <p:cNvPr id="36" name="Google Shape;311;p46">
            <a:extLst>
              <a:ext uri="{FF2B5EF4-FFF2-40B4-BE49-F238E27FC236}">
                <a16:creationId xmlns:a16="http://schemas.microsoft.com/office/drawing/2014/main" id="{ABA29309-91DE-412C-A47A-5B361032E4DC}"/>
              </a:ext>
            </a:extLst>
          </p:cNvPr>
          <p:cNvSpPr txBox="1">
            <a:spLocks/>
          </p:cNvSpPr>
          <p:nvPr/>
        </p:nvSpPr>
        <p:spPr>
          <a:xfrm>
            <a:off x="2258143" y="4097617"/>
            <a:ext cx="1011677" cy="37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Kiến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E35E9-6646-445F-B2CE-1CACCA77A48D}"/>
              </a:ext>
            </a:extLst>
          </p:cNvPr>
          <p:cNvSpPr txBox="1"/>
          <p:nvPr/>
        </p:nvSpPr>
        <p:spPr>
          <a:xfrm>
            <a:off x="3700386" y="3868144"/>
            <a:ext cx="1748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endParaRPr lang="en-US" sz="16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154E06-5CCB-4690-B38F-DEF5BD5EA1D5}"/>
              </a:ext>
            </a:extLst>
          </p:cNvPr>
          <p:cNvSpPr txBox="1"/>
          <p:nvPr/>
        </p:nvSpPr>
        <p:spPr>
          <a:xfrm>
            <a:off x="5473492" y="3868144"/>
            <a:ext cx="1748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lai</a:t>
            </a:r>
            <a:endParaRPr lang="en-US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3" name="Google Shape;311;p46">
            <a:extLst>
              <a:ext uri="{FF2B5EF4-FFF2-40B4-BE49-F238E27FC236}">
                <a16:creationId xmlns:a16="http://schemas.microsoft.com/office/drawing/2014/main" id="{A720791E-F351-4B14-979A-A04F47D13C02}"/>
              </a:ext>
            </a:extLst>
          </p:cNvPr>
          <p:cNvSpPr txBox="1">
            <a:spLocks/>
          </p:cNvSpPr>
          <p:nvPr/>
        </p:nvSpPr>
        <p:spPr>
          <a:xfrm>
            <a:off x="2298868" y="2347455"/>
            <a:ext cx="1035644" cy="37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Giới</a:t>
            </a: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thiệu</a:t>
            </a:r>
            <a:endParaRPr lang="en-US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>
            <a:spLocks noGrp="1"/>
          </p:cNvSpPr>
          <p:nvPr>
            <p:ph type="subTitle" idx="1"/>
          </p:nvPr>
        </p:nvSpPr>
        <p:spPr>
          <a:xfrm>
            <a:off x="4629782" y="1357745"/>
            <a:ext cx="3378145" cy="2564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Paper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nghệ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IOT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bãi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đỗ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minh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</a:p>
          <a:p>
            <a:pPr marL="0" indent="0"/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dành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khuyết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tật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chiếm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hay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qua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siêu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âm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RFID,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đèn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LED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phương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pháp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phản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hồi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endParaRPr lang="en-US" sz="1600" dirty="0"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Google Shape;311;p46">
            <a:extLst>
              <a:ext uri="{FF2B5EF4-FFF2-40B4-BE49-F238E27FC236}">
                <a16:creationId xmlns:a16="http://schemas.microsoft.com/office/drawing/2014/main" id="{C8C0A3DC-A692-4E37-B52A-E13ABE0888D3}"/>
              </a:ext>
            </a:extLst>
          </p:cNvPr>
          <p:cNvSpPr txBox="1">
            <a:spLocks/>
          </p:cNvSpPr>
          <p:nvPr/>
        </p:nvSpPr>
        <p:spPr>
          <a:xfrm>
            <a:off x="1548385" y="1995054"/>
            <a:ext cx="3023616" cy="9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GIỚI THIỆU</a:t>
            </a:r>
          </a:p>
        </p:txBody>
      </p:sp>
      <p:sp>
        <p:nvSpPr>
          <p:cNvPr id="10" name="Google Shape;313;p46">
            <a:extLst>
              <a:ext uri="{FF2B5EF4-FFF2-40B4-BE49-F238E27FC236}">
                <a16:creationId xmlns:a16="http://schemas.microsoft.com/office/drawing/2014/main" id="{6C4337A4-0662-49DB-9C41-9D63CCA39A14}"/>
              </a:ext>
            </a:extLst>
          </p:cNvPr>
          <p:cNvSpPr txBox="1">
            <a:spLocks/>
          </p:cNvSpPr>
          <p:nvPr/>
        </p:nvSpPr>
        <p:spPr>
          <a:xfrm>
            <a:off x="3136762" y="15689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/>
              <a:t>01</a:t>
            </a:r>
            <a:endParaRPr lang="e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3;p46">
            <a:extLst>
              <a:ext uri="{FF2B5EF4-FFF2-40B4-BE49-F238E27FC236}">
                <a16:creationId xmlns:a16="http://schemas.microsoft.com/office/drawing/2014/main" id="{8336EDD1-8F51-49E6-85A8-67CC6D2F845B}"/>
              </a:ext>
            </a:extLst>
          </p:cNvPr>
          <p:cNvSpPr txBox="1">
            <a:spLocks/>
          </p:cNvSpPr>
          <p:nvPr/>
        </p:nvSpPr>
        <p:spPr>
          <a:xfrm>
            <a:off x="3703175" y="192713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02</a:t>
            </a:r>
          </a:p>
        </p:txBody>
      </p:sp>
      <p:sp>
        <p:nvSpPr>
          <p:cNvPr id="7" name="Google Shape;311;p46">
            <a:extLst>
              <a:ext uri="{FF2B5EF4-FFF2-40B4-BE49-F238E27FC236}">
                <a16:creationId xmlns:a16="http://schemas.microsoft.com/office/drawing/2014/main" id="{971B45D6-4AA7-464D-9623-84B7DBE3BE2D}"/>
              </a:ext>
            </a:extLst>
          </p:cNvPr>
          <p:cNvSpPr txBox="1">
            <a:spLocks/>
          </p:cNvSpPr>
          <p:nvPr/>
        </p:nvSpPr>
        <p:spPr>
          <a:xfrm>
            <a:off x="1592564" y="2999259"/>
            <a:ext cx="5958872" cy="37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 NGHIÊN CỨU LIÊN QUAN</a:t>
            </a:r>
            <a:endParaRPr lang="en-US" sz="24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>
            <a:spLocks noGrp="1"/>
          </p:cNvSpPr>
          <p:nvPr>
            <p:ph type="ctrTitle"/>
          </p:nvPr>
        </p:nvSpPr>
        <p:spPr>
          <a:xfrm flipH="1">
            <a:off x="84636" y="137755"/>
            <a:ext cx="5816292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CÁC NGHIÊN CỨU LIÊN QUAN</a:t>
            </a:r>
            <a:endParaRPr sz="3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25" name="Google Shape;525;p58"/>
          <p:cNvSpPr txBox="1">
            <a:spLocks noGrp="1"/>
          </p:cNvSpPr>
          <p:nvPr>
            <p:ph type="subTitle" idx="4294967295"/>
          </p:nvPr>
        </p:nvSpPr>
        <p:spPr>
          <a:xfrm>
            <a:off x="4900804" y="1765923"/>
            <a:ext cx="2913506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Dùng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thập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truyền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còn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trống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Tuy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nhiên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quyền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ở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đấy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hay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endParaRPr sz="105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26" name="Google Shape;526;p58"/>
          <p:cNvSpPr txBox="1">
            <a:spLocks noGrp="1"/>
          </p:cNvSpPr>
          <p:nvPr>
            <p:ph type="subTitle" idx="4294967295"/>
          </p:nvPr>
        </p:nvSpPr>
        <p:spPr>
          <a:xfrm>
            <a:off x="5070967" y="3552825"/>
            <a:ext cx="3356675" cy="477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Chỉ</a:t>
            </a:r>
            <a:r>
              <a:rPr lang="en-US" sz="14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ác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trống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nhưng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ký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bị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vô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hóa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biển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endParaRPr lang="en-US" sz="1400" dirty="0"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28" name="Google Shape;528;p58"/>
          <p:cNvSpPr txBox="1">
            <a:spLocks noGrp="1"/>
          </p:cNvSpPr>
          <p:nvPr>
            <p:ph type="subTitle" idx="4294967295"/>
          </p:nvPr>
        </p:nvSpPr>
        <p:spPr>
          <a:xfrm>
            <a:off x="646175" y="2694550"/>
            <a:ext cx="2780944" cy="110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Hệ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thống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không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xác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thực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biển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số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xe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chỉ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xác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thực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dựa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trên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tài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khoản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đăng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ký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trên</a:t>
            </a:r>
            <a:r>
              <a:rPr lang="en-US" sz="1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hệ</a:t>
            </a:r>
            <a:r>
              <a:rPr lang="en-US" sz="14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thống</a:t>
            </a:r>
            <a:endParaRPr sz="105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29" name="Google Shape;529;p58"/>
          <p:cNvSpPr txBox="1">
            <a:spLocks noGrp="1"/>
          </p:cNvSpPr>
          <p:nvPr>
            <p:ph type="ctrTitle" idx="4294967295"/>
          </p:nvPr>
        </p:nvSpPr>
        <p:spPr>
          <a:xfrm>
            <a:off x="4349784" y="1112729"/>
            <a:ext cx="3539332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SỬ DỤNG CAMERA Ứ</a:t>
            </a:r>
            <a:r>
              <a:rPr lang="es" sz="1800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NG DỤNG THỊ GIÁC MÁY TÍNH VÀ MẠNG AD-HOC</a:t>
            </a:r>
            <a:endParaRPr lang="en-US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30" name="Google Shape;530;p58"/>
          <p:cNvSpPr txBox="1">
            <a:spLocks noGrp="1"/>
          </p:cNvSpPr>
          <p:nvPr>
            <p:ph type="ctrTitle" idx="4294967295"/>
          </p:nvPr>
        </p:nvSpPr>
        <p:spPr>
          <a:xfrm>
            <a:off x="5148395" y="2864878"/>
            <a:ext cx="3318322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aavi" panose="020B0502040204020203" pitchFamily="34" charset="0"/>
              </a:rPr>
              <a:t>KẾT HỢP CẢM BIẾN SIÊU ÂM, ĐÈN LED BÁO ĐỘNG VÀ CAMERA</a:t>
            </a:r>
            <a:endParaRPr lang="en-US" sz="2000" dirty="0">
              <a:latin typeface="Roboto Condensed Light" panose="02000000000000000000" pitchFamily="2" charset="0"/>
              <a:ea typeface="Roboto Condensed Light" panose="02000000000000000000" pitchFamily="2" charset="0"/>
              <a:cs typeface="Raavi" panose="020B0502040204020203" pitchFamily="34" charset="0"/>
            </a:endParaRPr>
          </a:p>
        </p:txBody>
      </p:sp>
      <p:grpSp>
        <p:nvGrpSpPr>
          <p:cNvPr id="531" name="Google Shape;531;p58"/>
          <p:cNvGrpSpPr/>
          <p:nvPr/>
        </p:nvGrpSpPr>
        <p:grpSpPr>
          <a:xfrm>
            <a:off x="3542350" y="3292377"/>
            <a:ext cx="4885292" cy="1103532"/>
            <a:chOff x="3636333" y="3431130"/>
            <a:chExt cx="4151689" cy="937819"/>
          </a:xfrm>
        </p:grpSpPr>
        <p:sp>
          <p:nvSpPr>
            <p:cNvPr id="532" name="Google Shape;532;p58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8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4" name="Google Shape;534;p58"/>
            <p:cNvCxnSpPr>
              <a:cxnSpLocks/>
            </p:cNvCxnSpPr>
            <p:nvPr/>
          </p:nvCxnSpPr>
          <p:spPr>
            <a:xfrm>
              <a:off x="4454776" y="3668175"/>
              <a:ext cx="3333246" cy="192720"/>
            </a:xfrm>
            <a:prstGeom prst="bentConnector3">
              <a:avLst>
                <a:gd name="adj1" fmla="val 997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6" name="Google Shape;536;p58"/>
          <p:cNvGrpSpPr/>
          <p:nvPr/>
        </p:nvGrpSpPr>
        <p:grpSpPr>
          <a:xfrm>
            <a:off x="646176" y="2400338"/>
            <a:ext cx="4368200" cy="1103532"/>
            <a:chOff x="1175065" y="2673044"/>
            <a:chExt cx="3712246" cy="937819"/>
          </a:xfrm>
        </p:grpSpPr>
        <p:sp>
          <p:nvSpPr>
            <p:cNvPr id="537" name="Google Shape;537;p58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8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39" name="Google Shape;539;p58"/>
            <p:cNvCxnSpPr>
              <a:cxnSpLocks/>
            </p:cNvCxnSpPr>
            <p:nvPr/>
          </p:nvCxnSpPr>
          <p:spPr>
            <a:xfrm rot="10800000" flipV="1">
              <a:off x="1175065" y="2914948"/>
              <a:ext cx="2900724" cy="173447"/>
            </a:xfrm>
            <a:prstGeom prst="bentConnector3">
              <a:avLst>
                <a:gd name="adj1" fmla="val 1001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58"/>
          <p:cNvGrpSpPr/>
          <p:nvPr/>
        </p:nvGrpSpPr>
        <p:grpSpPr>
          <a:xfrm>
            <a:off x="3534366" y="1505857"/>
            <a:ext cx="4279944" cy="1103532"/>
            <a:chOff x="3629547" y="1912884"/>
            <a:chExt cx="3637243" cy="937819"/>
          </a:xfrm>
        </p:grpSpPr>
        <p:sp>
          <p:nvSpPr>
            <p:cNvPr id="548" name="Google Shape;548;p58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0" name="Google Shape;550;p58"/>
            <p:cNvCxnSpPr>
              <a:cxnSpLocks/>
            </p:cNvCxnSpPr>
            <p:nvPr/>
          </p:nvCxnSpPr>
          <p:spPr>
            <a:xfrm>
              <a:off x="4441085" y="2146375"/>
              <a:ext cx="2825705" cy="134855"/>
            </a:xfrm>
            <a:prstGeom prst="bentConnector3">
              <a:avLst>
                <a:gd name="adj1" fmla="val 9996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529;p58">
            <a:extLst>
              <a:ext uri="{FF2B5EF4-FFF2-40B4-BE49-F238E27FC236}">
                <a16:creationId xmlns:a16="http://schemas.microsoft.com/office/drawing/2014/main" id="{1E92B442-67AA-4A84-93D4-B0735AA1217A}"/>
              </a:ext>
            </a:extLst>
          </p:cNvPr>
          <p:cNvSpPr txBox="1">
            <a:spLocks/>
          </p:cNvSpPr>
          <p:nvPr/>
        </p:nvSpPr>
        <p:spPr>
          <a:xfrm>
            <a:off x="-216031" y="2268439"/>
            <a:ext cx="3539332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r"/>
            <a:r>
              <a:rPr lang="en-US" sz="1800" dirty="0">
                <a:solidFill>
                  <a:schemeClr val="accent4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ĐẶT CHỖ ĐẬU XE BẰNG SMS</a:t>
            </a:r>
            <a:endParaRPr lang="en-US" sz="1800" dirty="0">
              <a:solidFill>
                <a:schemeClr val="accent4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grpSp>
        <p:nvGrpSpPr>
          <p:cNvPr id="50" name="Google Shape;7933;p84">
            <a:extLst>
              <a:ext uri="{FF2B5EF4-FFF2-40B4-BE49-F238E27FC236}">
                <a16:creationId xmlns:a16="http://schemas.microsoft.com/office/drawing/2014/main" id="{4C1106AB-37A9-42F4-B2CB-69FE377C2802}"/>
              </a:ext>
            </a:extLst>
          </p:cNvPr>
          <p:cNvGrpSpPr/>
          <p:nvPr/>
        </p:nvGrpSpPr>
        <p:grpSpPr>
          <a:xfrm>
            <a:off x="3839908" y="1886270"/>
            <a:ext cx="343849" cy="340058"/>
            <a:chOff x="-13531925" y="2075775"/>
            <a:chExt cx="356025" cy="352100"/>
          </a:xfrm>
          <a:solidFill>
            <a:schemeClr val="bg2"/>
          </a:solidFill>
        </p:grpSpPr>
        <p:sp>
          <p:nvSpPr>
            <p:cNvPr id="51" name="Google Shape;7934;p84">
              <a:extLst>
                <a:ext uri="{FF2B5EF4-FFF2-40B4-BE49-F238E27FC236}">
                  <a16:creationId xmlns:a16="http://schemas.microsoft.com/office/drawing/2014/main" id="{2C78D0E6-76E2-413D-BE58-007E8C15C1F4}"/>
                </a:ext>
              </a:extLst>
            </p:cNvPr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52" name="Google Shape;7935;p84">
              <a:extLst>
                <a:ext uri="{FF2B5EF4-FFF2-40B4-BE49-F238E27FC236}">
                  <a16:creationId xmlns:a16="http://schemas.microsoft.com/office/drawing/2014/main" id="{156E43A5-5CB5-46BB-B9B3-3046ECAF7BDD}"/>
                </a:ext>
              </a:extLst>
            </p:cNvPr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8323;p85">
            <a:extLst>
              <a:ext uri="{FF2B5EF4-FFF2-40B4-BE49-F238E27FC236}">
                <a16:creationId xmlns:a16="http://schemas.microsoft.com/office/drawing/2014/main" id="{C38F4726-1A8C-4C02-9650-CE919EEE299A}"/>
              </a:ext>
            </a:extLst>
          </p:cNvPr>
          <p:cNvSpPr/>
          <p:nvPr/>
        </p:nvSpPr>
        <p:spPr>
          <a:xfrm>
            <a:off x="4372996" y="2841473"/>
            <a:ext cx="327823" cy="23035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6687;p81">
            <a:extLst>
              <a:ext uri="{FF2B5EF4-FFF2-40B4-BE49-F238E27FC236}">
                <a16:creationId xmlns:a16="http://schemas.microsoft.com/office/drawing/2014/main" id="{5CEEFC89-938A-402C-8437-333FD08AF284}"/>
              </a:ext>
            </a:extLst>
          </p:cNvPr>
          <p:cNvGrpSpPr/>
          <p:nvPr/>
        </p:nvGrpSpPr>
        <p:grpSpPr>
          <a:xfrm>
            <a:off x="3874678" y="3676225"/>
            <a:ext cx="336724" cy="335836"/>
            <a:chOff x="-34778075" y="2272675"/>
            <a:chExt cx="293800" cy="293025"/>
          </a:xfrm>
          <a:solidFill>
            <a:schemeClr val="bg2"/>
          </a:solidFill>
        </p:grpSpPr>
        <p:sp>
          <p:nvSpPr>
            <p:cNvPr id="56" name="Google Shape;6688;p81">
              <a:extLst>
                <a:ext uri="{FF2B5EF4-FFF2-40B4-BE49-F238E27FC236}">
                  <a16:creationId xmlns:a16="http://schemas.microsoft.com/office/drawing/2014/main" id="{7896EBB7-F732-4607-B45C-0EFEC77093C5}"/>
                </a:ext>
              </a:extLst>
            </p:cNvPr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89;p81">
              <a:extLst>
                <a:ext uri="{FF2B5EF4-FFF2-40B4-BE49-F238E27FC236}">
                  <a16:creationId xmlns:a16="http://schemas.microsoft.com/office/drawing/2014/main" id="{DF13A7EC-6B85-45FD-AF6B-F1D868C0262B}"/>
                </a:ext>
              </a:extLst>
            </p:cNvPr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690;p81">
              <a:extLst>
                <a:ext uri="{FF2B5EF4-FFF2-40B4-BE49-F238E27FC236}">
                  <a16:creationId xmlns:a16="http://schemas.microsoft.com/office/drawing/2014/main" id="{09082B9A-C158-44E7-81E7-D795CF4AD212}"/>
                </a:ext>
              </a:extLst>
            </p:cNvPr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7300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3;p46">
            <a:extLst>
              <a:ext uri="{FF2B5EF4-FFF2-40B4-BE49-F238E27FC236}">
                <a16:creationId xmlns:a16="http://schemas.microsoft.com/office/drawing/2014/main" id="{50A463D9-ACF9-4EB5-AFAA-7B5D598592AA}"/>
              </a:ext>
            </a:extLst>
          </p:cNvPr>
          <p:cNvSpPr txBox="1">
            <a:spLocks/>
          </p:cNvSpPr>
          <p:nvPr/>
        </p:nvSpPr>
        <p:spPr>
          <a:xfrm>
            <a:off x="3703175" y="192713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03</a:t>
            </a:r>
          </a:p>
        </p:txBody>
      </p:sp>
      <p:sp>
        <p:nvSpPr>
          <p:cNvPr id="369" name="Google Shape;369;p50"/>
          <p:cNvSpPr txBox="1">
            <a:spLocks noGrp="1"/>
          </p:cNvSpPr>
          <p:nvPr>
            <p:ph type="subTitle" idx="1"/>
          </p:nvPr>
        </p:nvSpPr>
        <p:spPr>
          <a:xfrm>
            <a:off x="2608935" y="2621576"/>
            <a:ext cx="392613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CÁC CÔNG NGHỆ ÁP DỤNG</a:t>
            </a:r>
            <a:endParaRPr sz="3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ctrTitle"/>
          </p:nvPr>
        </p:nvSpPr>
        <p:spPr>
          <a:xfrm flipH="1">
            <a:off x="246180" y="14268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SENSING TECHNOLOGY</a:t>
            </a:r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B4C632-F605-4366-83CE-25BFD80D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0" y="1235307"/>
            <a:ext cx="3871170" cy="2962445"/>
          </a:xfrm>
          <a:prstGeom prst="rect">
            <a:avLst/>
          </a:prstGeom>
        </p:spPr>
      </p:pic>
      <p:sp>
        <p:nvSpPr>
          <p:cNvPr id="39" name="Google Shape;380;p51">
            <a:extLst>
              <a:ext uri="{FF2B5EF4-FFF2-40B4-BE49-F238E27FC236}">
                <a16:creationId xmlns:a16="http://schemas.microsoft.com/office/drawing/2014/main" id="{3FEEEC25-6785-4BF8-9314-4C1EBF94E8AD}"/>
              </a:ext>
            </a:extLst>
          </p:cNvPr>
          <p:cNvSpPr txBox="1">
            <a:spLocks/>
          </p:cNvSpPr>
          <p:nvPr/>
        </p:nvSpPr>
        <p:spPr>
          <a:xfrm>
            <a:off x="4297680" y="1098477"/>
            <a:ext cx="4600140" cy="219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IOT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đều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dựa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thập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sóng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siêu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sóng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siêu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gần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sóng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phản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xạ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kiêm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so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>
            <a:spLocks noChangeAspect="1"/>
          </p:cNvSpPr>
          <p:nvPr/>
        </p:nvSpPr>
        <p:spPr>
          <a:xfrm rot="5400000">
            <a:off x="-514346" y="-326037"/>
            <a:ext cx="5567587" cy="3999892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51"/>
          <p:cNvSpPr>
            <a:spLocks noChangeAspect="1"/>
          </p:cNvSpPr>
          <p:nvPr/>
        </p:nvSpPr>
        <p:spPr>
          <a:xfrm rot="5400000">
            <a:off x="3810794" y="1922915"/>
            <a:ext cx="5507002" cy="4206252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ctrTitle"/>
          </p:nvPr>
        </p:nvSpPr>
        <p:spPr>
          <a:xfrm flipH="1">
            <a:off x="4724647" y="301377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RFID</a:t>
            </a:r>
            <a:endParaRPr dirty="0"/>
          </a:p>
        </p:txBody>
      </p:sp>
      <p:sp>
        <p:nvSpPr>
          <p:cNvPr id="380" name="Google Shape;380;p51"/>
          <p:cNvSpPr txBox="1">
            <a:spLocks noGrp="1"/>
          </p:cNvSpPr>
          <p:nvPr>
            <p:ph type="subTitle" idx="2"/>
          </p:nvPr>
        </p:nvSpPr>
        <p:spPr>
          <a:xfrm>
            <a:off x="4461169" y="2186940"/>
            <a:ext cx="4200156" cy="219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Khá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linh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thuận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lợi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vì</a:t>
            </a: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kích</a:t>
            </a: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thước</a:t>
            </a: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nhỏ</a:t>
            </a:r>
            <a:endParaRPr lang="en-US" sz="2000" dirty="0"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</a:t>
            </a:r>
            <a:r>
              <a:rPr lang="en-US" sz="20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à</a:t>
            </a:r>
            <a:r>
              <a:rPr lang="en-US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dây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dõi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cach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thẻ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gắn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vật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endParaRPr lang="en-US" sz="2000" dirty="0"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Rf#icon - Rfid Card Reader Icon - Free Transparent PNG Clipart Images  Download">
            <a:extLst>
              <a:ext uri="{FF2B5EF4-FFF2-40B4-BE49-F238E27FC236}">
                <a16:creationId xmlns:a16="http://schemas.microsoft.com/office/drawing/2014/main" id="{C52ADF04-5E69-4E66-A846-83D6CDBF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2" b="91176" l="10000" r="90000">
                        <a14:foregroundMark x1="30000" y1="91176" x2="30000" y2="91176"/>
                        <a14:foregroundMark x1="46429" y1="68166" x2="46429" y2="68166"/>
                        <a14:foregroundMark x1="51310" y1="65917" x2="51310" y2="65917"/>
                        <a14:foregroundMark x1="40357" y1="65225" x2="40357" y2="65225"/>
                        <a14:foregroundMark x1="35595" y1="66263" x2="35595" y2="66263"/>
                        <a14:foregroundMark x1="54405" y1="43772" x2="54405" y2="43772"/>
                        <a14:foregroundMark x1="59048" y1="35467" x2="59048" y2="35467"/>
                        <a14:foregroundMark x1="68214" y1="29239" x2="68214" y2="29239"/>
                        <a14:foregroundMark x1="72381" y1="25606" x2="72381" y2="25606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6" y="1018467"/>
            <a:ext cx="3396506" cy="233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E5B2CA"/>
      </a:dk1>
      <a:lt1>
        <a:srgbClr val="613FB8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E5B2CA"/>
      </a:accent3>
      <a:accent4>
        <a:srgbClr val="613FB8"/>
      </a:accent4>
      <a:accent5>
        <a:srgbClr val="FFFFFF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817</Words>
  <Application>Microsoft Office PowerPoint</Application>
  <PresentationFormat>On-screen Show (16:9)</PresentationFormat>
  <Paragraphs>76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Times New Roman</vt:lpstr>
      <vt:lpstr>Raavi</vt:lpstr>
      <vt:lpstr>Calibri</vt:lpstr>
      <vt:lpstr>Roboto Condensed Light</vt:lpstr>
      <vt:lpstr>Squada One</vt:lpstr>
      <vt:lpstr>Fira Sans Extra Condensed Medium</vt:lpstr>
      <vt:lpstr>Righteous</vt:lpstr>
      <vt:lpstr>Tech Startup by Slidesgo</vt:lpstr>
      <vt:lpstr>Smart Parking  for Disabled Parking Improvement </vt:lpstr>
      <vt:lpstr>Nhóm 1</vt:lpstr>
      <vt:lpstr>NỘI DUNG</vt:lpstr>
      <vt:lpstr>PowerPoint Presentation</vt:lpstr>
      <vt:lpstr>PowerPoint Presentation</vt:lpstr>
      <vt:lpstr>CÁC NGHIÊN CỨU LIÊN QUAN</vt:lpstr>
      <vt:lpstr>PowerPoint Presentation</vt:lpstr>
      <vt:lpstr>SENSING TECHNOLOGY</vt:lpstr>
      <vt:lpstr>RFID</vt:lpstr>
      <vt:lpstr>RFID</vt:lpstr>
      <vt:lpstr>PROCESSING TECHNOLOGY</vt:lpstr>
      <vt:lpstr>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PowerPoint Presentation</vt:lpstr>
      <vt:lpstr>PowerPoint Presentation</vt:lpstr>
      <vt:lpstr>06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 for Disabled Parking Improvement</dc:title>
  <dc:creator>Ha Anh Vu</dc:creator>
  <cp:lastModifiedBy>Ha Anh Vu</cp:lastModifiedBy>
  <cp:revision>22</cp:revision>
  <dcterms:modified xsi:type="dcterms:W3CDTF">2021-06-08T01:03:57Z</dcterms:modified>
</cp:coreProperties>
</file>